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ppt/tags/tag10.xml" ContentType="application/vnd.openxmlformats-officedocument.presentationml.tags+xml"/>
  <Override PartName="/ppt/notesSlides/notesSlide7.xml" ContentType="application/vnd.openxmlformats-officedocument.presentationml.notesSlide+xml"/>
  <Override PartName="/ppt/tags/tag11.xml" ContentType="application/vnd.openxmlformats-officedocument.presentationml.tags+xml"/>
  <Override PartName="/ppt/notesSlides/notesSlide8.xml" ContentType="application/vnd.openxmlformats-officedocument.presentationml.notesSlide+xml"/>
  <Override PartName="/ppt/tags/tag12.xml" ContentType="application/vnd.openxmlformats-officedocument.presentationml.tags+xml"/>
  <Override PartName="/ppt/notesSlides/notesSlide9.xml" ContentType="application/vnd.openxmlformats-officedocument.presentationml.notesSlide+xml"/>
  <Override PartName="/ppt/tags/tag13.xml" ContentType="application/vnd.openxmlformats-officedocument.presentationml.tags+xml"/>
  <Override PartName="/ppt/notesSlides/notesSlide10.xml" ContentType="application/vnd.openxmlformats-officedocument.presentationml.notesSlide+xml"/>
  <Override PartName="/ppt/tags/tag14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62" r:id="rId35"/>
  </p:sldMasterIdLst>
  <p:notesMasterIdLst>
    <p:notesMasterId r:id="rId49"/>
  </p:notesMasterIdLst>
  <p:handoutMasterIdLst>
    <p:handoutMasterId r:id="rId50"/>
  </p:handoutMasterIdLst>
  <p:sldIdLst>
    <p:sldId id="301" r:id="rId36"/>
    <p:sldId id="305" r:id="rId37"/>
    <p:sldId id="307" r:id="rId38"/>
    <p:sldId id="306" r:id="rId39"/>
    <p:sldId id="308" r:id="rId40"/>
    <p:sldId id="310" r:id="rId41"/>
    <p:sldId id="311" r:id="rId42"/>
    <p:sldId id="315" r:id="rId43"/>
    <p:sldId id="313" r:id="rId44"/>
    <p:sldId id="317" r:id="rId45"/>
    <p:sldId id="312" r:id="rId46"/>
    <p:sldId id="314" r:id="rId47"/>
    <p:sldId id="256" r:id="rId48"/>
  </p:sldIdLst>
  <p:sldSz cx="12190413" cy="6858000"/>
  <p:notesSz cx="6797675" cy="9926638"/>
  <p:embeddedFontLst>
    <p:embeddedFont>
      <p:font typeface="Verdana" panose="020B0604030504040204" pitchFamily="34" charset="0"/>
      <p:regular r:id="rId51"/>
      <p:bold r:id="rId52"/>
      <p:italic r:id="rId53"/>
      <p:boldItalic r:id="rId54"/>
    </p:embeddedFont>
  </p:embeddedFontLst>
  <p:custDataLst>
    <p:tags r:id="rId55"/>
  </p:custDataLst>
  <p:defaultTextStyle>
    <a:defPPr>
      <a:defRPr lang="da-DK"/>
    </a:defPPr>
    <a:lvl1pPr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A366"/>
    <a:srgbClr val="171748"/>
    <a:srgbClr val="394A79"/>
    <a:srgbClr val="FFFFFF"/>
    <a:srgbClr val="234373"/>
    <a:srgbClr val="1FD082"/>
    <a:srgbClr val="2F3EEA"/>
    <a:srgbClr val="990000"/>
    <a:srgbClr val="000000"/>
    <a:srgbClr val="FFCC0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4" autoAdjust="0"/>
    <p:restoredTop sz="85202" autoAdjust="0"/>
  </p:normalViewPr>
  <p:slideViewPr>
    <p:cSldViewPr showGuides="1">
      <p:cViewPr varScale="1">
        <p:scale>
          <a:sx n="71" d="100"/>
          <a:sy n="71" d="100"/>
        </p:scale>
        <p:origin x="910" y="2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" Target="slides/slide4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slide" Target="slides/slide7.xml"/><Relationship Id="rId47" Type="http://schemas.openxmlformats.org/officeDocument/2006/relationships/slide" Target="slides/slide12.xml"/><Relationship Id="rId50" Type="http://schemas.openxmlformats.org/officeDocument/2006/relationships/handoutMaster" Target="handoutMasters/handoutMaster1.xml"/><Relationship Id="rId55" Type="http://schemas.openxmlformats.org/officeDocument/2006/relationships/tags" Target="tags/tag1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slide" Target="slides/slide2.xml"/><Relationship Id="rId40" Type="http://schemas.openxmlformats.org/officeDocument/2006/relationships/slide" Target="slides/slide5.xml"/><Relationship Id="rId45" Type="http://schemas.openxmlformats.org/officeDocument/2006/relationships/slide" Target="slides/slide10.xml"/><Relationship Id="rId53" Type="http://schemas.openxmlformats.org/officeDocument/2006/relationships/font" Target="fonts/font3.fntdata"/><Relationship Id="rId58" Type="http://schemas.openxmlformats.org/officeDocument/2006/relationships/theme" Target="theme/theme1.xml"/><Relationship Id="rId5" Type="http://schemas.openxmlformats.org/officeDocument/2006/relationships/customXml" Target="../customXml/item5.xml"/><Relationship Id="rId19" Type="http://schemas.openxmlformats.org/officeDocument/2006/relationships/customXml" Target="../customXml/item19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slideMaster" Target="slideMasters/slideMaster1.xml"/><Relationship Id="rId43" Type="http://schemas.openxmlformats.org/officeDocument/2006/relationships/slide" Target="slides/slide8.xml"/><Relationship Id="rId48" Type="http://schemas.openxmlformats.org/officeDocument/2006/relationships/slide" Target="slides/slide13.xml"/><Relationship Id="rId56" Type="http://schemas.openxmlformats.org/officeDocument/2006/relationships/presProps" Target="presProps.xml"/><Relationship Id="rId8" Type="http://schemas.openxmlformats.org/officeDocument/2006/relationships/customXml" Target="../customXml/item8.xml"/><Relationship Id="rId51" Type="http://schemas.openxmlformats.org/officeDocument/2006/relationships/font" Target="fonts/font1.fntdata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slide" Target="slides/slide3.xml"/><Relationship Id="rId46" Type="http://schemas.openxmlformats.org/officeDocument/2006/relationships/slide" Target="slides/slide11.xml"/><Relationship Id="rId59" Type="http://schemas.openxmlformats.org/officeDocument/2006/relationships/tableStyles" Target="tableStyles.xml"/><Relationship Id="rId20" Type="http://schemas.openxmlformats.org/officeDocument/2006/relationships/customXml" Target="../customXml/item20.xml"/><Relationship Id="rId41" Type="http://schemas.openxmlformats.org/officeDocument/2006/relationships/slide" Target="slides/slide6.xml"/><Relationship Id="rId54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slide" Target="slides/slide1.xml"/><Relationship Id="rId49" Type="http://schemas.openxmlformats.org/officeDocument/2006/relationships/notesMaster" Target="notesMasters/notesMaster1.xml"/><Relationship Id="rId57" Type="http://schemas.openxmlformats.org/officeDocument/2006/relationships/viewProps" Target="viewProps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slide" Target="slides/slide9.xml"/><Relationship Id="rId52" Type="http://schemas.openxmlformats.org/officeDocument/2006/relationships/font" Target="fonts/font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443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583"/>
            <a:ext cx="2945659" cy="496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491ECFBD-4A0D-4BCF-98A8-E205F44719BF}" type="slidenum">
              <a:rPr lang="da-DK" smtClean="0">
                <a:latin typeface="Arial" panose="020B0604020202020204" pitchFamily="34" charset="0"/>
              </a:rPr>
              <a:pPr/>
              <a:t>‹#›</a:t>
            </a:fld>
            <a:endParaRPr lang="da-DK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809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2.jpe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2016" y="0"/>
            <a:ext cx="2945659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488" y="744538"/>
            <a:ext cx="6616700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357" y="4715153"/>
            <a:ext cx="4984962" cy="446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edit</a:t>
            </a:r>
            <a:r>
              <a:rPr lang="da-DK" dirty="0"/>
              <a:t> Master </a:t>
            </a:r>
            <a:r>
              <a:rPr lang="da-DK" dirty="0" err="1"/>
              <a:t>text</a:t>
            </a:r>
            <a:r>
              <a:rPr lang="da-DK" dirty="0"/>
              <a:t> </a:t>
            </a:r>
            <a:r>
              <a:rPr lang="da-DK" dirty="0" err="1"/>
              <a:t>styles</a:t>
            </a:r>
            <a:endParaRPr lang="da-DK" dirty="0"/>
          </a:p>
          <a:p>
            <a:pPr lvl="1"/>
            <a:r>
              <a:rPr lang="da-DK" dirty="0"/>
              <a:t>Second </a:t>
            </a:r>
            <a:r>
              <a:rPr lang="da-DK" dirty="0" err="1"/>
              <a:t>level</a:t>
            </a:r>
            <a:endParaRPr lang="da-DK" dirty="0"/>
          </a:p>
          <a:p>
            <a:pPr lvl="2"/>
            <a:r>
              <a:rPr lang="da-DK" dirty="0"/>
              <a:t>Third </a:t>
            </a:r>
            <a:r>
              <a:rPr lang="da-DK" dirty="0" err="1"/>
              <a:t>level</a:t>
            </a:r>
            <a:endParaRPr lang="da-DK" dirty="0"/>
          </a:p>
          <a:p>
            <a:pPr lvl="3"/>
            <a:r>
              <a:rPr lang="da-DK" dirty="0" err="1"/>
              <a:t>Fourth</a:t>
            </a:r>
            <a:r>
              <a:rPr lang="da-DK" dirty="0"/>
              <a:t> </a:t>
            </a:r>
            <a:r>
              <a:rPr lang="da-DK" dirty="0" err="1"/>
              <a:t>level</a:t>
            </a:r>
            <a:endParaRPr lang="da-DK" dirty="0"/>
          </a:p>
          <a:p>
            <a:pPr lvl="4"/>
            <a:r>
              <a:rPr lang="da-DK" dirty="0"/>
              <a:t>Fifth </a:t>
            </a:r>
            <a:r>
              <a:rPr lang="da-DK" dirty="0" err="1"/>
              <a:t>level</a:t>
            </a:r>
            <a:endParaRPr lang="da-DK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0306"/>
            <a:ext cx="2945659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2016" y="9430306"/>
            <a:ext cx="2945659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C734BB09-483B-4C4B-A5A4-C02A22055B01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78360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Genome-scale model – ultimate reason for dimensionality reduction / latent space, Dfba constrain the proteome to fight back the assumption of steady state (next step) a cell cannot change infinitely fast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422327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Visualization:</a:t>
            </a:r>
            <a:endParaRPr lang="en-US" sz="12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Plotted feature importance based on mean SHAP values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Visualized reconstruction errors for each feature to identify key areas of impact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7420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4258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41563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Dfba constrain the proteome to fight back the assumption of steady state (next step) a cell cannot change infinitely fast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98819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44501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64516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6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51343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Check feature 38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7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05885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8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9848212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States in the bioreactor relative to each timestep, still investigating problem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9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76484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States in the bioreactor relative to each timestep, still investigating problem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53970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/>
          <p:cNvSpPr/>
          <p:nvPr userDrawn="1"/>
        </p:nvSpPr>
        <p:spPr bwMode="auto">
          <a:xfrm>
            <a:off x="0" y="0"/>
            <a:ext cx="0" cy="0"/>
          </a:xfrm>
          <a:prstGeom prst="rect">
            <a:avLst/>
          </a:prstGeom>
          <a:solidFill>
            <a:srgbClr val="17174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1" name="Logo white">
            <a:extLst>
              <a:ext uri="{FF2B5EF4-FFF2-40B4-BE49-F238E27FC236}">
                <a16:creationId xmlns:a16="http://schemas.microsoft.com/office/drawing/2014/main" id="{275A6477-FE3A-4D40-B1FE-E46C11E344A5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30710" y="1984370"/>
            <a:ext cx="9312374" cy="2308726"/>
          </a:xfrm>
        </p:spPr>
        <p:txBody>
          <a:bodyPr anchor="t" anchorCtr="0"/>
          <a:lstStyle>
            <a:lvl1pPr algn="ctr">
              <a:lnSpc>
                <a:spcPct val="93000"/>
              </a:lnSpc>
              <a:defRPr sz="8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17166" y="4653136"/>
            <a:ext cx="9325918" cy="826142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noProof="0" dirty="0"/>
              <a:t>Click to edit Master subtitle style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117C6C-7BC3-4888-BC29-FAB17565D11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E4668-D07F-4B96-9755-17540273485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7214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baggrund to bok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CA8860-CDAD-4F91-9292-2B11655C19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7A21B-9B48-4777-BF0D-9FB9571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8AA9F3-A310-2903-18D9-71227967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CDAA31-3226-6F18-6461-829FFAFDEEE5}"/>
              </a:ext>
            </a:extLst>
          </p:cNvPr>
          <p:cNvSpPr/>
          <p:nvPr userDrawn="1"/>
        </p:nvSpPr>
        <p:spPr bwMode="auto">
          <a:xfrm>
            <a:off x="1558702" y="1916832"/>
            <a:ext cx="9073008" cy="4624368"/>
          </a:xfrm>
          <a:prstGeom prst="rect">
            <a:avLst/>
          </a:prstGeom>
          <a:solidFill>
            <a:schemeClr val="bg1">
              <a:alpha val="89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BF46467C-4D36-082B-4DC2-F1D745DF1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8741" y="2276872"/>
            <a:ext cx="3816000" cy="3960440"/>
          </a:xfrm>
        </p:spPr>
        <p:txBody>
          <a:bodyPr/>
          <a:lstStyle>
            <a:lvl1pPr marL="0" indent="0">
              <a:buNone/>
              <a:defRPr>
                <a:solidFill>
                  <a:srgbClr val="171748"/>
                </a:solidFill>
              </a:defRPr>
            </a:lvl1pPr>
          </a:lstStyle>
          <a:p>
            <a:endParaRPr lang="en-US" dirty="0">
              <a:solidFill>
                <a:srgbClr val="171748"/>
              </a:solidFill>
            </a:endParaRP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8885DE8F-13A3-B8D1-F422-AA397F43B03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383662" y="2276872"/>
            <a:ext cx="3816000" cy="3960440"/>
          </a:xfrm>
        </p:spPr>
        <p:txBody>
          <a:bodyPr/>
          <a:lstStyle>
            <a:lvl1pPr marL="0" indent="0">
              <a:buNone/>
              <a:defRPr>
                <a:solidFill>
                  <a:srgbClr val="171748"/>
                </a:solidFill>
              </a:defRPr>
            </a:lvl1pPr>
          </a:lstStyle>
          <a:p>
            <a:endParaRPr lang="en-US" dirty="0">
              <a:solidFill>
                <a:srgbClr val="1717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66042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7" userDrawn="1">
          <p15:clr>
            <a:srgbClr val="F26B43"/>
          </p15:clr>
        </p15:guide>
        <p15:guide id="2" pos="982" userDrawn="1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baggrund stor b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CA8860-CDAD-4F91-9292-2B11655C19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7A21B-9B48-4777-BF0D-9FB9571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8AA9F3-A310-2903-18D9-71227967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CDAA31-3226-6F18-6461-829FFAFDEEE5}"/>
              </a:ext>
            </a:extLst>
          </p:cNvPr>
          <p:cNvSpPr/>
          <p:nvPr userDrawn="1"/>
        </p:nvSpPr>
        <p:spPr bwMode="auto">
          <a:xfrm>
            <a:off x="1558702" y="1916832"/>
            <a:ext cx="9073008" cy="4624368"/>
          </a:xfrm>
          <a:prstGeom prst="rect">
            <a:avLst/>
          </a:prstGeom>
          <a:solidFill>
            <a:schemeClr val="bg1">
              <a:alpha val="89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BF46467C-4D36-082B-4DC2-F1D745DF1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8741" y="2276872"/>
            <a:ext cx="8352929" cy="3960440"/>
          </a:xfrm>
        </p:spPr>
        <p:txBody>
          <a:bodyPr/>
          <a:lstStyle>
            <a:lvl1pPr marL="0" indent="0">
              <a:buNone/>
              <a:defRPr>
                <a:solidFill>
                  <a:srgbClr val="171748"/>
                </a:solidFill>
              </a:defRPr>
            </a:lvl1pPr>
          </a:lstStyle>
          <a:p>
            <a:endParaRPr lang="en-US" dirty="0">
              <a:solidFill>
                <a:srgbClr val="1717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1187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982" userDrawn="1">
          <p15:clr>
            <a:srgbClr val="FBAE40"/>
          </p15:clr>
        </p15:guide>
        <p15:guide id="3" pos="6697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baggrund en b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14E75-408E-DEFA-1539-E560534E3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B1D64B-A063-778F-8888-5BE9318301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B0E17-8BC2-09E3-4800-82229334FC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F23F71-776E-E351-9E37-4F1DC51927DE}"/>
              </a:ext>
            </a:extLst>
          </p:cNvPr>
          <p:cNvSpPr/>
          <p:nvPr userDrawn="1"/>
        </p:nvSpPr>
        <p:spPr bwMode="auto">
          <a:xfrm>
            <a:off x="1558702" y="1916832"/>
            <a:ext cx="4680520" cy="4624368"/>
          </a:xfrm>
          <a:prstGeom prst="rect">
            <a:avLst/>
          </a:prstGeom>
          <a:solidFill>
            <a:schemeClr val="bg1">
              <a:alpha val="89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9123FA7-DC16-DDE8-9E1A-2BCA94F2D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8742" y="2276872"/>
            <a:ext cx="3960440" cy="3960440"/>
          </a:xfrm>
        </p:spPr>
        <p:txBody>
          <a:bodyPr/>
          <a:lstStyle>
            <a:lvl1pPr marL="0" indent="0">
              <a:buNone/>
              <a:defRPr>
                <a:solidFill>
                  <a:srgbClr val="171748"/>
                </a:solidFill>
              </a:defRPr>
            </a:lvl1pPr>
          </a:lstStyle>
          <a:p>
            <a:endParaRPr lang="en-US" dirty="0">
              <a:solidFill>
                <a:srgbClr val="1717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9480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82" userDrawn="1">
          <p15:clr>
            <a:srgbClr val="FBAE40"/>
          </p15:clr>
        </p15:guide>
        <p15:guide id="2" orient="horz" pos="120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den baggrund to kas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558702" y="1916832"/>
            <a:ext cx="4176039" cy="4334743"/>
          </a:xfrm>
        </p:spPr>
        <p:txBody>
          <a:bodyPr/>
          <a:lstStyle>
            <a:lvl1pPr marL="0" indent="0">
              <a:buNone/>
              <a:defRPr>
                <a:solidFill>
                  <a:srgbClr val="171748"/>
                </a:solidFill>
              </a:defRPr>
            </a:lvl1pPr>
            <a:lvl2pPr marL="216000" indent="0">
              <a:buNone/>
              <a:defRPr/>
            </a:lvl2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CA8860-CDAD-4F91-9292-2B11655C19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7A21B-9B48-4777-BF0D-9FB9571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8AA9F3-A310-2903-18D9-71227967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8071AD2-10B2-B446-0EA0-AC6C96C73AD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455671" y="1916832"/>
            <a:ext cx="4176039" cy="4334743"/>
          </a:xfrm>
        </p:spPr>
        <p:txBody>
          <a:bodyPr/>
          <a:lstStyle>
            <a:lvl1pPr marL="0" indent="0">
              <a:buNone/>
              <a:defRPr>
                <a:solidFill>
                  <a:srgbClr val="171748"/>
                </a:solidFill>
              </a:defRPr>
            </a:lvl1pPr>
            <a:lvl2pPr marL="216000" indent="0">
              <a:buNone/>
              <a:defRPr/>
            </a:lvl2pPr>
          </a:lstStyle>
          <a:p>
            <a:pPr lvl="0"/>
            <a:r>
              <a:rPr lang="en-GB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7774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7" userDrawn="1">
          <p15:clr>
            <a:srgbClr val="F26B43"/>
          </p15:clr>
        </p15:guide>
        <p15:guide id="2" pos="982" userDrawn="1">
          <p15:clr>
            <a:srgbClr val="F26B43"/>
          </p15:clr>
        </p15:guide>
        <p15:guide id="3" orient="horz" pos="120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den baggrund stor kas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CA8860-CDAD-4F91-9292-2B11655C19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7A21B-9B48-4777-BF0D-9FB9571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8AA9F3-A310-2903-18D9-71227967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BF46467C-4D36-082B-4DC2-F1D745DF1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8926" y="1916113"/>
            <a:ext cx="9072562" cy="4321199"/>
          </a:xfrm>
        </p:spPr>
        <p:txBody>
          <a:bodyPr/>
          <a:lstStyle>
            <a:lvl1pPr marL="0" indent="0">
              <a:buNone/>
              <a:defRPr>
                <a:solidFill>
                  <a:srgbClr val="171748"/>
                </a:solidFill>
              </a:defRPr>
            </a:lvl1pPr>
          </a:lstStyle>
          <a:p>
            <a:endParaRPr lang="en-US" dirty="0">
              <a:solidFill>
                <a:srgbClr val="1717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3678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833" userDrawn="1">
          <p15:clr>
            <a:srgbClr val="F26B43"/>
          </p15:clr>
        </p15:guide>
        <p15:guide id="2" pos="982" userDrawn="1">
          <p15:clr>
            <a:srgbClr val="F26B43"/>
          </p15:clr>
        </p15:guide>
        <p15:guide id="3" orient="horz" pos="1207" userDrawn="1">
          <p15:clr>
            <a:srgbClr val="FBAE40"/>
          </p15:clr>
        </p15:guide>
        <p15:guide id="5" pos="669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75ABF-082F-4A38-B952-09157E37A8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A39F3A-7714-4FD6-9132-D60FFA220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9264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6CD70-7733-A2D6-4796-968DDF8D4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944D41-B081-A6A0-50F5-F1409F1562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A01EBD-5E35-B2D5-C6C7-6436E52BAE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35557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op bar">
            <a:extLst>
              <a:ext uri="{FF2B5EF4-FFF2-40B4-BE49-F238E27FC236}">
                <a16:creationId xmlns:a16="http://schemas.microsoft.com/office/drawing/2014/main" id="{35912424-89BF-4A93-9096-3282916C71FE}"/>
              </a:ext>
            </a:extLst>
          </p:cNvPr>
          <p:cNvSpPr/>
          <p:nvPr userDrawn="1"/>
        </p:nvSpPr>
        <p:spPr bwMode="auto">
          <a:xfrm>
            <a:off x="0" y="0"/>
            <a:ext cx="12193200" cy="1340768"/>
          </a:xfrm>
          <a:prstGeom prst="rect">
            <a:avLst/>
          </a:prstGeom>
          <a:solidFill>
            <a:srgbClr val="171748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9" name="Logo color">
            <a:extLst>
              <a:ext uri="{FF2B5EF4-FFF2-40B4-BE49-F238E27FC236}">
                <a16:creationId xmlns:a16="http://schemas.microsoft.com/office/drawing/2014/main" id="{ADC92552-7939-46C1-AAFE-B97F51EBFFE9}"/>
              </a:ext>
            </a:extLst>
          </p:cNvPr>
          <p:cNvSpPr>
            <a:spLocks noChangeAspect="1"/>
          </p:cNvSpPr>
          <p:nvPr userDrawn="1">
            <p:custDataLst>
              <p:tags r:id="rId10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FFFFD011-0D94-46EE-B45C-787FE82C3B5E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171748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3" name="FLD_Presentation Title"/>
          <p:cNvSpPr>
            <a:spLocks noGrp="1"/>
          </p:cNvSpPr>
          <p:nvPr>
            <p:ph type="ftr" sz="quarter" idx="3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spcBef>
                <a:spcPts val="0"/>
              </a:spcBef>
              <a:defRPr sz="700" b="0">
                <a:noFill/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700" b="1">
                <a:solidFill>
                  <a:schemeClr val="bg1"/>
                </a:solidFill>
                <a:latin typeface="+mn-lt"/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4686" y="440736"/>
            <a:ext cx="9793088" cy="61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74726" y="1706328"/>
            <a:ext cx="9312374" cy="4545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endParaRPr lang="en-GB" dirty="0"/>
          </a:p>
        </p:txBody>
      </p:sp>
      <p:sp>
        <p:nvSpPr>
          <p:cNvPr id="113676" name="text" descr="{&quot;templafy&quot;:{&quot;id&quot;:&quot;7fed92c1-4dff-4d13-ab87-831ab6092aef&quot;}}" title="UserProfile.Offices.Workarea_{{DocumentLanguage}}"/>
          <p:cNvSpPr>
            <a:spLocks noChangeArrowheads="1"/>
          </p:cNvSpPr>
          <p:nvPr userDrawn="1"/>
        </p:nvSpPr>
        <p:spPr bwMode="auto">
          <a:xfrm>
            <a:off x="251364" y="6568584"/>
            <a:ext cx="4920434" cy="28941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/>
          <a:lstStyle/>
          <a:p>
            <a:pPr algn="l" eaLnBrk="0" hangingPunct="0">
              <a:spcBef>
                <a:spcPct val="0"/>
              </a:spcBef>
            </a:pPr>
            <a:r>
              <a:rPr lang="en-GB" sz="700" b="1" dirty="0">
                <a:solidFill>
                  <a:schemeClr val="bg1"/>
                </a:solidFill>
                <a:latin typeface="+mn-lt"/>
              </a:rPr>
              <a:t>The Novo Nordisk Foundation </a:t>
            </a:r>
            <a:r>
              <a:rPr lang="en-GB" sz="700" b="1" dirty="0" err="1">
                <a:solidFill>
                  <a:schemeClr val="bg1"/>
                </a:solidFill>
                <a:latin typeface="+mn-lt"/>
              </a:rPr>
              <a:t>Center</a:t>
            </a:r>
            <a:r>
              <a:rPr lang="en-GB" sz="700" b="1" dirty="0">
                <a:solidFill>
                  <a:schemeClr val="bg1"/>
                </a:solidFill>
                <a:latin typeface="+mn-lt"/>
              </a:rPr>
              <a:t> for </a:t>
            </a:r>
            <a:r>
              <a:rPr lang="en-GB" sz="700" b="1" dirty="0" err="1">
                <a:solidFill>
                  <a:schemeClr val="bg1"/>
                </a:solidFill>
                <a:latin typeface="+mn-lt"/>
              </a:rPr>
              <a:t>Biosustainability</a:t>
            </a:r>
            <a:r>
              <a:rPr lang="en-GB" sz="700" b="1" dirty="0">
                <a:solidFill>
                  <a:schemeClr val="bg1"/>
                </a:solidFill>
                <a:latin typeface="+mn-lt"/>
              </a:rPr>
              <a:t>, DTU</a:t>
            </a:r>
          </a:p>
        </p:txBody>
      </p:sp>
      <p:sp>
        <p:nvSpPr>
          <p:cNvPr id="7" name="text" descr="{&quot;templafy&quot;:{&quot;id&quot;:&quot;2c433545-5693-474d-8ba8-725d2902d5ba&quot;}}" title="Form.PresentationTitle">
            <a:extLst>
              <a:ext uri="{FF2B5EF4-FFF2-40B4-BE49-F238E27FC236}">
                <a16:creationId xmlns:a16="http://schemas.microsoft.com/office/drawing/2014/main" id="{06B09BDB-1C7D-4F8A-8F1B-82D88054A428}"/>
              </a:ext>
            </a:extLst>
          </p:cNvPr>
          <p:cNvSpPr txBox="1"/>
          <p:nvPr userDrawn="1"/>
        </p:nvSpPr>
        <p:spPr>
          <a:xfrm>
            <a:off x="5591149" y="6541200"/>
            <a:ext cx="5495949" cy="3168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endParaRPr lang="en-GB" sz="7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470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87" r:id="rId2"/>
    <p:sldLayoutId id="2147483684" r:id="rId3"/>
    <p:sldLayoutId id="2147483685" r:id="rId4"/>
    <p:sldLayoutId id="2147483664" r:id="rId5"/>
    <p:sldLayoutId id="2147483688" r:id="rId6"/>
    <p:sldLayoutId id="2147483667" r:id="rId7"/>
    <p:sldLayoutId id="2147483686" r:id="rId8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9pPr>
    </p:titleStyle>
    <p:bodyStyle>
      <a:lvl1pPr marL="1980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rgbClr val="171748"/>
          </a:solidFill>
          <a:latin typeface="+mn-lt"/>
          <a:ea typeface="+mn-ea"/>
          <a:cs typeface="+mn-cs"/>
        </a:defRPr>
      </a:lvl1pPr>
      <a:lvl2pPr marL="414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rgbClr val="171748"/>
          </a:solidFill>
          <a:latin typeface="+mn-lt"/>
          <a:ea typeface="+mn-ea"/>
        </a:defRPr>
      </a:lvl2pPr>
      <a:lvl3pPr marL="6156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rgbClr val="171748"/>
          </a:solidFill>
          <a:latin typeface="+mn-lt"/>
          <a:ea typeface="+mn-ea"/>
        </a:defRPr>
      </a:lvl3pPr>
      <a:lvl4pPr marL="828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rgbClr val="171748"/>
          </a:solidFill>
          <a:latin typeface="+mn-lt"/>
          <a:ea typeface="+mn-ea"/>
        </a:defRPr>
      </a:lvl4pPr>
      <a:lvl5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rgbClr val="171748"/>
          </a:solidFill>
          <a:latin typeface="+mn-lt"/>
          <a:ea typeface="+mn-ea"/>
        </a:defRPr>
      </a:lvl5pPr>
      <a:lvl6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6pPr>
      <a:lvl7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7pPr>
      <a:lvl8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8pPr>
      <a:lvl9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68" userDrawn="1">
          <p15:clr>
            <a:srgbClr val="F26B43"/>
          </p15:clr>
        </p15:guide>
        <p15:guide id="4" orient="horz" pos="881" userDrawn="1">
          <p15:clr>
            <a:srgbClr val="F26B43"/>
          </p15:clr>
        </p15:guide>
        <p15:guide id="5" orient="horz" pos="1074" userDrawn="1">
          <p15:clr>
            <a:srgbClr val="F26B43"/>
          </p15:clr>
        </p15:guide>
        <p15:guide id="6" orient="horz" pos="39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2.xml"/><Relationship Id="rId1" Type="http://schemas.openxmlformats.org/officeDocument/2006/relationships/customXml" Target="../../customXml/item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customXml" Target="../../customXml/item33.xml"/><Relationship Id="rId1" Type="http://schemas.openxmlformats.org/officeDocument/2006/relationships/customXml" Target="../../customXml/item34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customXml" Target="../../customXml/item31.xml"/><Relationship Id="rId1" Type="http://schemas.openxmlformats.org/officeDocument/2006/relationships/customXml" Target="../../customXml/item20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customXml" Target="../../customXml/item4.xml"/><Relationship Id="rId1" Type="http://schemas.openxmlformats.org/officeDocument/2006/relationships/customXml" Target="../../customXml/item15.xml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ustomXml" Target="../../customXml/item8.xml"/><Relationship Id="rId1" Type="http://schemas.openxmlformats.org/officeDocument/2006/relationships/customXml" Target="../../customXml/item2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customXml" Target="../../customXml/item16.xml"/><Relationship Id="rId1" Type="http://schemas.openxmlformats.org/officeDocument/2006/relationships/customXml" Target="../../customXml/item1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customXml" Target="../../customXml/item19.xml"/><Relationship Id="rId1" Type="http://schemas.openxmlformats.org/officeDocument/2006/relationships/customXml" Target="../../customXml/item30.xm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customXml" Target="../../customXml/item24.xml"/><Relationship Id="rId1" Type="http://schemas.openxmlformats.org/officeDocument/2006/relationships/customXml" Target="../../customXml/item3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customXml" Target="../../customXml/item9.xml"/><Relationship Id="rId1" Type="http://schemas.openxmlformats.org/officeDocument/2006/relationships/customXml" Target="../../customXml/item21.xml"/><Relationship Id="rId6" Type="http://schemas.openxmlformats.org/officeDocument/2006/relationships/image" Target="../media/image2.jpe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4.png"/><Relationship Id="rId2" Type="http://schemas.openxmlformats.org/officeDocument/2006/relationships/customXml" Target="../../customXml/item32.xml"/><Relationship Id="rId1" Type="http://schemas.openxmlformats.org/officeDocument/2006/relationships/customXml" Target="../../customXml/item13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customXml" Target="../../customXml/item6.xml"/><Relationship Id="rId1" Type="http://schemas.openxmlformats.org/officeDocument/2006/relationships/customXml" Target="../../customXml/item25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5.png"/><Relationship Id="rId2" Type="http://schemas.openxmlformats.org/officeDocument/2006/relationships/customXml" Target="../../customXml/item7.xml"/><Relationship Id="rId1" Type="http://schemas.openxmlformats.org/officeDocument/2006/relationships/customXml" Target="../../customXml/item28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7" Type="http://schemas.openxmlformats.org/officeDocument/2006/relationships/image" Target="../media/image8.png"/><Relationship Id="rId2" Type="http://schemas.openxmlformats.org/officeDocument/2006/relationships/customXml" Target="../../customXml/item14.xml"/><Relationship Id="rId1" Type="http://schemas.openxmlformats.org/officeDocument/2006/relationships/customXml" Target="../../customXml/item26.xml"/><Relationship Id="rId6" Type="http://schemas.openxmlformats.org/officeDocument/2006/relationships/image" Target="../media/image7.gif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4358EA-4D5B-461F-997D-DE6729900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0710" y="2564904"/>
            <a:ext cx="9312374" cy="2160240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5400" b="1" i="0" dirty="0">
                <a:solidFill>
                  <a:srgbClr val="FFFFFF"/>
                </a:solidFill>
                <a:effectLst/>
              </a:rPr>
              <a:t>Decoding Cell Behavior in Bioreactors: Deep Learning &amp; Latent Space Insights</a:t>
            </a:r>
            <a:endParaRPr lang="en-US" sz="54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8CE6942-A17C-4247-86C6-41FACF7E90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0710" y="1916832"/>
            <a:ext cx="2677840" cy="576064"/>
          </a:xfrm>
        </p:spPr>
        <p:txBody>
          <a:bodyPr/>
          <a:lstStyle/>
          <a:p>
            <a:r>
              <a:rPr lang="en-GB"/>
              <a:t>DTU Biosustain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45995EB-10E4-4119-B468-5CD7D10A093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C8C45C-947F-4981-8B3F-4F32E973C901}" type="slidenum">
              <a:rPr lang="en-GB" smtClean="0"/>
              <a:pPr/>
              <a:t>1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483339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C1BAEB-A852-495E-9DDB-DDD17109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z="4000" dirty="0"/>
              <a:t>Clustering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C65C80-18AF-90A5-E351-9E13675E4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87" y="1556792"/>
            <a:ext cx="5616624" cy="4680520"/>
          </a:xfrm>
        </p:spPr>
        <p:txBody>
          <a:bodyPr/>
          <a:lstStyle/>
          <a:p>
            <a:pPr algn="l"/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Why ? To determine cluster of cells in same metabolic state (goal)</a:t>
            </a:r>
          </a:p>
          <a:p>
            <a:pPr algn="l"/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Embedding Techniques:</a:t>
            </a:r>
            <a:endParaRPr lang="en-US" sz="2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Created t-SNE embeddings for latent representations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Clustered cells </a:t>
            </a:r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all timesteps together 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=&gt; more indicative of clear groupings / states</a:t>
            </a:r>
          </a:p>
        </p:txBody>
      </p:sp>
      <p:sp>
        <p:nvSpPr>
          <p:cNvPr id="7" name="Logo color">
            <a:extLst>
              <a:ext uri="{FF2B5EF4-FFF2-40B4-BE49-F238E27FC236}">
                <a16:creationId xmlns:a16="http://schemas.microsoft.com/office/drawing/2014/main" id="{5F850816-4DC4-4380-03ED-E54627C01D51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893D50-279E-67A4-8476-5E90876068C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67" t="2222" r="9333" b="1"/>
          <a:stretch/>
        </p:blipFill>
        <p:spPr>
          <a:xfrm>
            <a:off x="7103318" y="2060848"/>
            <a:ext cx="4948913" cy="3456384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48001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C1BAEB-A852-495E-9DDB-DDD17109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z="4000" dirty="0"/>
              <a:t>SHAP Feature Importance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C65C80-18AF-90A5-E351-9E13675E4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87" y="1556792"/>
            <a:ext cx="4104455" cy="4680520"/>
          </a:xfrm>
        </p:spPr>
        <p:txBody>
          <a:bodyPr/>
          <a:lstStyle/>
          <a:p>
            <a:pPr algn="l"/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Why ? To determine most important reactions and relate find out which reactions contribute to a metabolic state</a:t>
            </a:r>
          </a:p>
          <a:p>
            <a:pPr algn="l"/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SHAP Values Computation:</a:t>
            </a:r>
            <a:endParaRPr lang="en-US" sz="2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Used </a:t>
            </a:r>
            <a:r>
              <a:rPr lang="en-US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KernelExplainer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 to compute SHAP values for reconstruction errors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+mj-lt"/>
              </a:rPr>
              <a:t>Top features: CO2t, </a:t>
            </a:r>
            <a:r>
              <a:rPr lang="en-US" sz="2400" dirty="0" err="1">
                <a:solidFill>
                  <a:srgbClr val="0D0D0D"/>
                </a:solidFill>
                <a:highlight>
                  <a:srgbClr val="FFFFFF"/>
                </a:highlight>
                <a:latin typeface="+mj-lt"/>
              </a:rPr>
              <a:t>GLUDy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+mj-lt"/>
              </a:rPr>
              <a:t>, PGK, PGM, Ex_nh4_e, SUCOAS, H2Ot</a:t>
            </a:r>
            <a:endParaRPr lang="en-US" sz="2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j-lt"/>
            </a:endParaRPr>
          </a:p>
        </p:txBody>
      </p:sp>
      <p:sp>
        <p:nvSpPr>
          <p:cNvPr id="7" name="Logo color">
            <a:extLst>
              <a:ext uri="{FF2B5EF4-FFF2-40B4-BE49-F238E27FC236}">
                <a16:creationId xmlns:a16="http://schemas.microsoft.com/office/drawing/2014/main" id="{5F850816-4DC4-4380-03ED-E54627C01D51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760DA03-250B-3CEC-02F5-826ADF7302F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160" r="8420"/>
          <a:stretch/>
        </p:blipFill>
        <p:spPr>
          <a:xfrm>
            <a:off x="5519142" y="1772816"/>
            <a:ext cx="6408712" cy="3898132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799693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C1BAEB-A852-495E-9DDB-DDD17109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z="4000" dirty="0"/>
              <a:t>What’s Next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C65C80-18AF-90A5-E351-9E13675E4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86" y="1556792"/>
            <a:ext cx="9505055" cy="46805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D0D0D"/>
                </a:solidFill>
                <a:highlight>
                  <a:srgbClr val="FFFFFF"/>
                </a:highlight>
                <a:latin typeface="+mj-lt"/>
              </a:rPr>
              <a:t>Analyze with biological context</a:t>
            </a:r>
            <a:endParaRPr lang="en-US" sz="28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More experiments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D0D0D"/>
                </a:solidFill>
                <a:highlight>
                  <a:srgbClr val="FFFFFF"/>
                </a:highlight>
                <a:latin typeface="+mj-lt"/>
              </a:rPr>
              <a:t>Perturbation Analysis on original features to see impact on metabolic states</a:t>
            </a:r>
            <a:endParaRPr lang="en-US" sz="28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 algn="l"/>
            <a:endParaRPr lang="en-US" sz="28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 algn="l"/>
            <a:endParaRPr lang="en-US" sz="28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j-lt"/>
            </a:endParaRPr>
          </a:p>
        </p:txBody>
      </p:sp>
      <p:sp>
        <p:nvSpPr>
          <p:cNvPr id="7" name="Logo color">
            <a:extLst>
              <a:ext uri="{FF2B5EF4-FFF2-40B4-BE49-F238E27FC236}">
                <a16:creationId xmlns:a16="http://schemas.microsoft.com/office/drawing/2014/main" id="{5F850816-4DC4-4380-03ED-E54627C01D51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422333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20772F9-F0FC-4258-943A-483E60A348E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13EF6E-BC23-40A0-80D4-1EBE64DCC5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13</a:t>
            </a:fld>
            <a:endParaRPr lang="en-GB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6C09CCC-A97B-8E26-8DCE-A190B312BC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42678" y="3047759"/>
            <a:ext cx="9359276" cy="1317345"/>
          </a:xfrm>
          <a:prstGeom prst="rect">
            <a:avLst/>
          </a:prstGeom>
        </p:spPr>
      </p:pic>
    </p:spTree>
    <p:custDataLst>
      <p:custData r:id="rId1"/>
      <p:custData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C1BAEB-A852-495E-9DDB-DDD17109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Introduction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C65C80-18AF-90A5-E351-9E13675E4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87" y="1556792"/>
            <a:ext cx="6480720" cy="4680520"/>
          </a:xfrm>
        </p:spPr>
        <p:txBody>
          <a:bodyPr/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Background: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  <a:p>
            <a:pPr marL="742950" lvl="1" indent="-285750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Bioreactors are complex environments where cells undergo various metabolic states</a:t>
            </a:r>
          </a:p>
          <a:p>
            <a:pPr marL="742950" lvl="1" indent="-285750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Understanding cell behavior in bioreactors can optimize productivity and ensure stability</a:t>
            </a: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Objective: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  <a:p>
            <a:pPr marL="742950" lvl="1" indent="-285750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Utilize deep learning and latent space analysis to decode cell behavior in bioreactors</a:t>
            </a:r>
          </a:p>
          <a:p>
            <a:pPr marL="944550" lvl="2" indent="-285750"/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Explore how to reduce dimensions of data (Genome-scale model)</a:t>
            </a:r>
          </a:p>
          <a:p>
            <a:pPr marL="944550" lvl="2" indent="-285750"/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Analyze similarities and trends within cell lifelines (e.g. cycles in reactor)</a:t>
            </a:r>
          </a:p>
          <a:p>
            <a:pPr marL="944550" lvl="2" indent="-285750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Analy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ze similarities and trends between cell lifelines / cluster of cells</a:t>
            </a:r>
          </a:p>
          <a:p>
            <a:pPr marL="944550" lvl="2" indent="-285750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Determine meaningful metabolic states and the reactions that define metabolic clusters</a:t>
            </a:r>
          </a:p>
          <a:p>
            <a:endParaRPr lang="da-DK" dirty="0"/>
          </a:p>
        </p:txBody>
      </p:sp>
      <p:sp>
        <p:nvSpPr>
          <p:cNvPr id="7" name="Logo color">
            <a:extLst>
              <a:ext uri="{FF2B5EF4-FFF2-40B4-BE49-F238E27FC236}">
                <a16:creationId xmlns:a16="http://schemas.microsoft.com/office/drawing/2014/main" id="{5F850816-4DC4-4380-03ED-E54627C01D51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3841F8B-DFF4-787E-28FF-513631FF7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1430" y="1916832"/>
            <a:ext cx="3740234" cy="405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781996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C1BAEB-A852-495E-9DDB-DDD17109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Introduction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C65C80-18AF-90A5-E351-9E13675E4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86" y="1556792"/>
            <a:ext cx="9721079" cy="4680520"/>
          </a:xfrm>
        </p:spPr>
        <p:txBody>
          <a:bodyPr/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Initial Testing / Analysis is with “textbook” </a:t>
            </a:r>
            <a:r>
              <a:rPr lang="en-US" b="1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E.Coli</a:t>
            </a: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 model in Cobra</a:t>
            </a: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CFD Simulations: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Key Equations: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  <a:p>
            <a:pPr marL="742950" lvl="1" indent="-285750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Continuity Equation: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 Mass conservation</a:t>
            </a:r>
          </a:p>
          <a:p>
            <a:pPr marL="742950" lvl="1" indent="-285750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Navier-Stokes Equation: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 Fluid momentum</a:t>
            </a:r>
          </a:p>
          <a:p>
            <a:pPr marL="742950" lvl="1" indent="-285750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Mass Balance Equation: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 Concentration changes</a:t>
            </a: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Tracking Cell Lifelines: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  <a:p>
            <a:pPr marL="742950" lvl="1" indent="-285750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Parcels assume fluid density and velocity</a:t>
            </a:r>
          </a:p>
          <a:p>
            <a:pPr marL="742950" lvl="1" indent="-285750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Visualize environmental factors affecting cells over time</a:t>
            </a:r>
          </a:p>
          <a:p>
            <a:pPr algn="l"/>
            <a:r>
              <a:rPr lang="en-US" b="1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dFBA</a:t>
            </a: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 Model: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  <a:p>
            <a:pPr marL="699750" lvl="1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Monod Kinetics: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 Describes substrate uptake</a:t>
            </a:r>
          </a:p>
          <a:p>
            <a:pPr marL="699750" lvl="1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Lexicographic Optimization: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 Maximizes biomass and minimizes glucose uptake constraints</a:t>
            </a:r>
          </a:p>
          <a:p>
            <a:pPr marL="699750" lvl="1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Simulation: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 Runs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dFBA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 for each timestep, storing reaction fluxes and errors</a:t>
            </a:r>
          </a:p>
        </p:txBody>
      </p:sp>
      <p:sp>
        <p:nvSpPr>
          <p:cNvPr id="7" name="Logo color">
            <a:extLst>
              <a:ext uri="{FF2B5EF4-FFF2-40B4-BE49-F238E27FC236}">
                <a16:creationId xmlns:a16="http://schemas.microsoft.com/office/drawing/2014/main" id="{5F850816-4DC4-4380-03ED-E54627C01D51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551231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C1BAEB-A852-495E-9DDB-DDD17109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Overview of Approach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C65C80-18AF-90A5-E351-9E13675E4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86" y="1556792"/>
            <a:ext cx="9721079" cy="4680520"/>
          </a:xfrm>
        </p:spPr>
        <p:txBody>
          <a:bodyPr/>
          <a:lstStyle/>
          <a:p>
            <a:pPr algn="l"/>
            <a:r>
              <a:rPr lang="en-US" sz="20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Deep Learning:</a:t>
            </a:r>
            <a:endParaRPr lang="en-US" sz="2000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Dimensionality reduction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Used LSTM-based autoencoders to model temporal data from bioreactors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Generated latent space representations for each cell lifeline</a:t>
            </a:r>
          </a:p>
          <a:p>
            <a:pPr algn="l"/>
            <a:r>
              <a:rPr lang="en-US" sz="20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Latent Space Analysis:</a:t>
            </a:r>
            <a:endParaRPr lang="en-US" sz="2000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</a:rPr>
              <a:t>Original Features -&gt; Latent Space: Perturbation Analysis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</a:rPr>
              <a:t>Trial and Error: Metabolic states over time using UMAP and t-SNE embeddings -&gt; </a:t>
            </a:r>
            <a:r>
              <a:rPr lang="en-US" sz="2000" dirty="0" err="1">
                <a:solidFill>
                  <a:srgbClr val="0D0D0D"/>
                </a:solidFill>
                <a:highlight>
                  <a:srgbClr val="FFFFFF"/>
                </a:highlight>
              </a:rPr>
              <a:t>KMeans</a:t>
            </a:r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</a:rPr>
              <a:t> clustering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What reactions are in each metabolic state: SHAP Feature Importance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</p:txBody>
      </p:sp>
      <p:sp>
        <p:nvSpPr>
          <p:cNvPr id="7" name="Logo color">
            <a:extLst>
              <a:ext uri="{FF2B5EF4-FFF2-40B4-BE49-F238E27FC236}">
                <a16:creationId xmlns:a16="http://schemas.microsoft.com/office/drawing/2014/main" id="{5F850816-4DC4-4380-03ED-E54627C01D51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4280933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C1BAEB-A852-495E-9DDB-DDD17109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Autoencoder Architecture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C65C80-18AF-90A5-E351-9E13675E4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86" y="1556792"/>
            <a:ext cx="10009112" cy="4800464"/>
          </a:xfrm>
        </p:spPr>
        <p:txBody>
          <a:bodyPr/>
          <a:lstStyle/>
          <a:p>
            <a:pPr algn="l"/>
            <a:endParaRPr lang="en-US" sz="2400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</p:txBody>
      </p:sp>
      <p:sp>
        <p:nvSpPr>
          <p:cNvPr id="7" name="Logo color">
            <a:extLst>
              <a:ext uri="{FF2B5EF4-FFF2-40B4-BE49-F238E27FC236}">
                <a16:creationId xmlns:a16="http://schemas.microsoft.com/office/drawing/2014/main" id="{5F850816-4DC4-4380-03ED-E54627C01D51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pic>
        <p:nvPicPr>
          <p:cNvPr id="1026" name="Picture 2" descr="Autoencoders and Diffusers: A Brief Comparison">
            <a:extLst>
              <a:ext uri="{FF2B5EF4-FFF2-40B4-BE49-F238E27FC236}">
                <a16:creationId xmlns:a16="http://schemas.microsoft.com/office/drawing/2014/main" id="{76816C70-6A27-BC86-7F25-5F27F40F9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87" y="1490783"/>
            <a:ext cx="10588511" cy="4932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533046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C1BAEB-A852-495E-9DDB-DDD17109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Autoencoder Architecture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C65C80-18AF-90A5-E351-9E13675E4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87" y="1556792"/>
            <a:ext cx="6192688" cy="4680520"/>
          </a:xfrm>
        </p:spPr>
        <p:txBody>
          <a:bodyPr/>
          <a:lstStyle/>
          <a:p>
            <a:pPr algn="l"/>
            <a:r>
              <a:rPr lang="en-US" sz="23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Model Structure:</a:t>
            </a:r>
            <a:endParaRPr lang="en-US" sz="2300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Input: Lifelines x Timesteps x Features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Encoder: LSTM layers with dropout for regularization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Latent Space: Dense layer representing compressed information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Decoder: Reconstructs the input from latent space</a:t>
            </a:r>
          </a:p>
          <a:p>
            <a:pPr algn="l"/>
            <a:r>
              <a:rPr lang="en-US" sz="23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Training:</a:t>
            </a:r>
            <a:endParaRPr lang="en-US" sz="2300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Loss function: Mean Squared Error (MSE) for reconstruction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3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OneCycleLRScheduler</a:t>
            </a:r>
            <a:endParaRPr lang="en-US" sz="2300" b="0" i="0" dirty="0">
              <a:solidFill>
                <a:srgbClr val="0D0D0D"/>
              </a:solidFill>
              <a:effectLst/>
              <a:highlight>
                <a:srgbClr val="FFFFFF"/>
              </a:highlight>
            </a:endParaRPr>
          </a:p>
        </p:txBody>
      </p:sp>
      <p:sp>
        <p:nvSpPr>
          <p:cNvPr id="7" name="Logo color">
            <a:extLst>
              <a:ext uri="{FF2B5EF4-FFF2-40B4-BE49-F238E27FC236}">
                <a16:creationId xmlns:a16="http://schemas.microsoft.com/office/drawing/2014/main" id="{5F850816-4DC4-4380-03ED-E54627C01D51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pic>
        <p:nvPicPr>
          <p:cNvPr id="5" name="Picture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7FCC9B69-10A7-79DE-EB72-C939072F1C9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12"/>
          <a:stretch/>
        </p:blipFill>
        <p:spPr>
          <a:xfrm>
            <a:off x="7969341" y="1509428"/>
            <a:ext cx="3737910" cy="2571503"/>
          </a:xfrm>
          <a:prstGeom prst="rect">
            <a:avLst/>
          </a:prstGeom>
        </p:spPr>
      </p:pic>
      <p:pic>
        <p:nvPicPr>
          <p:cNvPr id="1026" name="Picture 2" descr="Uploaded image">
            <a:extLst>
              <a:ext uri="{FF2B5EF4-FFF2-40B4-BE49-F238E27FC236}">
                <a16:creationId xmlns:a16="http://schemas.microsoft.com/office/drawing/2014/main" id="{8E282940-ED0E-8645-4337-1EF9A74B30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950732" y="4062820"/>
            <a:ext cx="3682584" cy="245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41686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C1BAEB-A852-495E-9DDB-DDD17109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z="4000" dirty="0"/>
              <a:t>Latent Space: Perturbation Analysis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C65C80-18AF-90A5-E351-9E13675E4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87" y="1556792"/>
            <a:ext cx="6048671" cy="4680520"/>
          </a:xfrm>
        </p:spPr>
        <p:txBody>
          <a:bodyPr/>
          <a:lstStyle/>
          <a:p>
            <a:pPr algn="l"/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Why ? To determine relationship between original space and latent space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Latent Space Manipulation: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</a:rPr>
              <a:t> 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Zeroed specific neurons to assess their impact on data reconstruction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Reconstruction and Comparison: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</a:rPr>
              <a:t> 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Compared original data with reconstructed data to identify discrepancies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Discrepancy Analysis: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</a:rPr>
              <a:t> 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Highlighted significant discrepancies, reaction 38 (PYK), 33 (PFK), 29 (NADTRHD)</a:t>
            </a:r>
          </a:p>
        </p:txBody>
      </p:sp>
      <p:sp>
        <p:nvSpPr>
          <p:cNvPr id="7" name="Logo color">
            <a:extLst>
              <a:ext uri="{FF2B5EF4-FFF2-40B4-BE49-F238E27FC236}">
                <a16:creationId xmlns:a16="http://schemas.microsoft.com/office/drawing/2014/main" id="{5F850816-4DC4-4380-03ED-E54627C01D51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CE8B76-AE0B-023F-CC38-57A0B529D96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373" t="8163" r="15237" b="4082"/>
          <a:stretch/>
        </p:blipFill>
        <p:spPr>
          <a:xfrm>
            <a:off x="7413861" y="2204864"/>
            <a:ext cx="4525189" cy="3528392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962085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C1BAEB-A852-495E-9DDB-DDD17109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z="4000" dirty="0"/>
              <a:t>Latent Space: Perturbation Analysis </a:t>
            </a:r>
          </a:p>
        </p:txBody>
      </p:sp>
      <p:sp>
        <p:nvSpPr>
          <p:cNvPr id="7" name="Logo color">
            <a:extLst>
              <a:ext uri="{FF2B5EF4-FFF2-40B4-BE49-F238E27FC236}">
                <a16:creationId xmlns:a16="http://schemas.microsoft.com/office/drawing/2014/main" id="{5F850816-4DC4-4380-03ED-E54627C01D51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pic>
        <p:nvPicPr>
          <p:cNvPr id="9" name="Content Placeholder 8" descr="A screenshot of a graph&#10;&#10;Description automatically generated">
            <a:extLst>
              <a:ext uri="{FF2B5EF4-FFF2-40B4-BE49-F238E27FC236}">
                <a16:creationId xmlns:a16="http://schemas.microsoft.com/office/drawing/2014/main" id="{119D7163-A9E4-E8C0-1B0B-E4632A2E50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00" y="1484784"/>
            <a:ext cx="6432715" cy="4824536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0F0000-E452-76D1-A4F9-6B84728F5D4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373" t="8163" r="15237" b="4082"/>
          <a:stretch/>
        </p:blipFill>
        <p:spPr>
          <a:xfrm>
            <a:off x="6743278" y="1772816"/>
            <a:ext cx="5242047" cy="4087342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482397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C1BAEB-A852-495E-9DDB-DDD17109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z="4000" dirty="0"/>
              <a:t>Clustering: Investigative Approach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C65C80-18AF-90A5-E351-9E13675E4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87" y="1556792"/>
            <a:ext cx="5616624" cy="4680520"/>
          </a:xfrm>
        </p:spPr>
        <p:txBody>
          <a:bodyPr/>
          <a:lstStyle/>
          <a:p>
            <a:pPr algn="l"/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Why ? To determine cluster of cells in same metabolic state (goal)</a:t>
            </a:r>
          </a:p>
          <a:p>
            <a:pPr algn="l"/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Embedding Techniques:</a:t>
            </a:r>
            <a:endParaRPr lang="en-US" sz="2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Created t-SNE embeddings for latent representations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Clustered cells </a:t>
            </a:r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at each timestep 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to identify similar groups</a:t>
            </a:r>
          </a:p>
          <a:p>
            <a:pPr algn="l"/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Visualization and Analysis:</a:t>
            </a:r>
            <a:endParaRPr lang="en-US" sz="2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Visualized biomass reaction with cluster information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j-lt"/>
              </a:rPr>
              <a:t>Highlighted cell-specific clusters in dynamic plots</a:t>
            </a:r>
          </a:p>
        </p:txBody>
      </p:sp>
      <p:sp>
        <p:nvSpPr>
          <p:cNvPr id="7" name="Logo color">
            <a:extLst>
              <a:ext uri="{FF2B5EF4-FFF2-40B4-BE49-F238E27FC236}">
                <a16:creationId xmlns:a16="http://schemas.microsoft.com/office/drawing/2014/main" id="{5F850816-4DC4-4380-03ED-E54627C01D51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pic>
        <p:nvPicPr>
          <p:cNvPr id="13" name="Picture 12" descr="A graph with numbers and dots&#10;&#10;Description automatically generated">
            <a:extLst>
              <a:ext uri="{FF2B5EF4-FFF2-40B4-BE49-F238E27FC236}">
                <a16:creationId xmlns:a16="http://schemas.microsoft.com/office/drawing/2014/main" id="{2C73625C-50E1-683C-B9EB-8DC0F272F26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382" y="1412776"/>
            <a:ext cx="3899076" cy="233944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CFB048-283C-DF1F-8820-97C87BAFF9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79381" y="3841714"/>
            <a:ext cx="3899077" cy="2339446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03154623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DNEW" val="Fals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heme/theme1.xml><?xml version="1.0" encoding="utf-8"?>
<a:theme xmlns:a="http://schemas.openxmlformats.org/drawingml/2006/main" name="Blank">
  <a:themeElements>
    <a:clrScheme name="DTU">
      <a:dk1>
        <a:srgbClr val="000000"/>
      </a:dk1>
      <a:lt1>
        <a:srgbClr val="FFFFFF"/>
      </a:lt1>
      <a:dk2>
        <a:srgbClr val="990000"/>
      </a:dk2>
      <a:lt2>
        <a:srgbClr val="79238E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2F3EEA"/>
      </a:hlink>
      <a:folHlink>
        <a:srgbClr val="990000"/>
      </a:folHlink>
    </a:clrScheme>
    <a:fontScheme name="DT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 w="9525" cap="flat" cmpd="sng" algn="ctr">
          <a:solidFill>
            <a:schemeClr val="accent4"/>
          </a:solidFill>
          <a:prstDash val="solid"/>
          <a:miter lim="800000"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<a:prstTxWarp prst="textNoShape">
          <a:avLst/>
        </a:prstTxWarp>
        <a:no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ts val="432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cap="none" normalizeH="0" baseline="0" dirty="0" err="1" smtClean="0">
            <a:ln>
              <a:noFill/>
            </a:ln>
            <a:solidFill>
              <a:srgbClr val="FFFFFF"/>
            </a:solidFill>
            <a:effectLst/>
            <a:latin typeface="+mn-lt"/>
            <a:ea typeface="ＭＳ Ｐゴシック" pitchFamily="-80" charset="-128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 algn="l">
          <a:spcBef>
            <a:spcPts val="432"/>
          </a:spcBef>
          <a:defRPr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 DTU Template.potx" id="{DCBB0D47-5BC6-435C-9126-D3D343B0B928}" vid="{2DC669D5-2566-4482-AB47-A5699F5A435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TemplafySlideFormConfiguration><![CDATA[{"formFields":[],"formDataEntries":[]}]]></TemplafySlideFormConfiguration>
</file>

<file path=customXml/item11.xml><?xml version="1.0" encoding="utf-8"?>
<TemplafyTemplateConfiguration><![CDATA[{"elementsMetadata":[{"type":"shape","id":"7fed92c1-4dff-4d13-ab87-831ab6092aef","elementConfiguration":{"binding":"UserProfile.Offices.Workarea_{{DocumentLanguage}}","disableUpdates":false,"type":"text"}},{"type":"shape","id":"0bbeb891-c063-494b-9d61-c7aeff8b6588","elementConfiguration":{"format":"{{DateFormats.GeneralDate}}","binding":"Form.Date","disableUpdates":false,"type":"date"}},{"type":"shape","id":"2c433545-5693-474d-8ba8-725d2902d5ba","elementConfiguration":{"binding":"Form.PresentationTitle","disableUpdates":false,"type":"text"}}],"transformationConfigurations":[{"language":"{{DocumentLanguage}}","disableUpdates":false,"type":"proofingLanguage"}],"templateName":"","templateDescription":"","enableDocumentContentUpdater":true,"version":"1.2"}]]></TemplafyTemplateConfiguration>
</file>

<file path=customXml/item12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13.xml><?xml version="1.0" encoding="utf-8"?>
<TemplafySlideFormConfiguration><![CDATA[{"formFields":[],"formDataEntries":[]}]]></TemplafySlideFormConfiguration>
</file>

<file path=customXml/item14.xml><?xml version="1.0" encoding="utf-8"?>
<TemplafySlideFormConfiguration><![CDATA[{"formFields":[],"formDataEntries":[]}]]></TemplafySlideFormConfiguration>
</file>

<file path=customXml/item15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16.xml><?xml version="1.0" encoding="utf-8"?>
<TemplafySlideFormConfiguration><![CDATA[{"formFields":[],"formDataEntries":[]}]]></TemplafySlideFormConfiguration>
</file>

<file path=customXml/item17.xml><?xml version="1.0" encoding="utf-8"?>
<TemplafySlideTemplateConfiguration><![CDATA[{"documentContentValidatorConfiguration":{"enableDocumentContentValidator":false,"documentContentValidatorVersion":0},"elementsMetadata":[],"slideId":"636957681585013765","enableDocumentContentUpdater":true,"version":"1.2"}]]></TemplafySlideTemplateConfiguration>
</file>

<file path=customXml/item18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19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2.xml><?xml version="1.0" encoding="utf-8"?>
<TemplafySlideTemplateConfiguration><![CDATA[{"documentContentValidatorConfiguration":{"enableDocumentContentValidator":false,"documentContentValidatorVersion":0},"elementsMetadata":[],"slideId":"636957681585013765","enableDocumentContentUpdater":true,"version":"1.2"}]]></TemplafySlideTemplateConfiguration>
</file>

<file path=customXml/item20.xml><?xml version="1.0" encoding="utf-8"?>
<TemplafySlideFormConfiguration><![CDATA[{"formFields":[],"formDataEntries":[]}]]></TemplafySlideFormConfiguration>
</file>

<file path=customXml/item21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22.xml><?xml version="1.0" encoding="utf-8"?>
<TemplafySlideFormConfiguration><![CDATA[{"formFields":[],"formDataEntries":[]}]]></TemplafySlideFormConfiguration>
</file>

<file path=customXml/item23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24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25.xml><?xml version="1.0" encoding="utf-8"?>
<TemplafySlideFormConfiguration><![CDATA[{"formFields":[],"formDataEntries":[]}]]></TemplafySlideFormConfiguration>
</file>

<file path=customXml/item26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27.xml><?xml version="1.0" encoding="utf-8"?>
<TemplafySlideFormConfiguration><![CDATA[{"formFields":[],"formDataEntries":[]}]]></TemplafySlideFormConfiguration>
</file>

<file path=customXml/item28.xml><?xml version="1.0" encoding="utf-8"?>
<TemplafySlideFormConfiguration><![CDATA[{"formFields":[],"formDataEntries":[]}]]></TemplafySlideFormConfiguration>
</file>

<file path=customXml/item29.xml><?xml version="1.0" encoding="utf-8"?>
<TemplafyFormConfiguration><![CDATA[{"formFields":[{"required":false,"helpTexts":{"prefix":"","postfix":""},"spacing":{},"type":"datePicker","name":"Date","label":"Date","fullyQualifiedName":"Date"},{"required":false,"placeholder":"","lines":0,"helpTexts":{"prefix":"","postfix":""},"spacing":{},"type":"textBox","name":"PresentationTitle","label":"Presentation title","fullyQualifiedName":"PresentationTitle"}],"formDataEntries":[{"name":"Date","value":"3Pyj70jowmghzlw0LbmcjQ=="}]}]]></TemplafyFormConfiguration>
</file>

<file path=customXml/item3.xml><?xml version="1.0" encoding="utf-8"?>
<TemplafySlideFormConfiguration><![CDATA[{"formFields":[],"formDataEntries":[]}]]></TemplafySlideFormConfiguration>
</file>

<file path=customXml/item30.xml><?xml version="1.0" encoding="utf-8"?>
<TemplafySlideFormConfiguration><![CDATA[{"formFields":[],"formDataEntries":[]}]]></TemplafySlideFormConfiguration>
</file>

<file path=customXml/item31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32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33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34.xml><?xml version="1.0" encoding="utf-8"?>
<TemplafySlideFormConfiguration><![CDATA[{"formFields":[],"formDataEntries":[]}]]></TemplafySlideFormConfiguration>
</file>

<file path=customXml/item4.xml><?xml version="1.0" encoding="utf-8"?>
<TemplafySlideFormConfiguration><![CDATA[{"formFields":[],"formDataEntries":[]}]]></TemplafySlideFormConfiguration>
</file>

<file path=customXml/item5.xml><?xml version="1.0" encoding="utf-8"?>
<TemplafySlideFormConfiguration><![CDATA[{"formFields":[],"formDataEntries":[]}]]></TemplafySlideFormConfiguration>
</file>

<file path=customXml/item6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7.xml><?xml version="1.0" encoding="utf-8"?>
<TemplafySlideTemplateConfiguration><![CDATA[{"documentContentValidatorConfiguration":{"enableDocumentContentValidator":false,"documentContentValidatorVersion":0},"elementsMetadata":[],"slideId":"636957681585124447","enableDocumentContentUpdater":true,"version":"1.2"}]]></TemplafySlideTemplateConfiguration>
</file>

<file path=customXml/item8.xml><?xml version="1.0" encoding="utf-8"?>
<TemplafySlideTemplateConfiguration><![CDATA[{"documentContentValidatorConfiguration":{"enableDocumentContentValidator":false,"documentContentValidatorVersion":0},"elementsMetadata":[],"slideId":"636957681584817741","enableDocumentContentUpdater":true,"version":"1.2"}]]></TemplafySlideTemplateConfiguration>
</file>

<file path=customXml/item9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D9E35EC0-0E70-4D89-8BB2-CEB4B641C43E}">
  <ds:schemaRefs/>
</ds:datastoreItem>
</file>

<file path=customXml/itemProps10.xml><?xml version="1.0" encoding="utf-8"?>
<ds:datastoreItem xmlns:ds="http://schemas.openxmlformats.org/officeDocument/2006/customXml" ds:itemID="{388AE57F-9B52-433A-8686-4B9DB78F22A0}">
  <ds:schemaRefs/>
</ds:datastoreItem>
</file>

<file path=customXml/itemProps11.xml><?xml version="1.0" encoding="utf-8"?>
<ds:datastoreItem xmlns:ds="http://schemas.openxmlformats.org/officeDocument/2006/customXml" ds:itemID="{1334258C-C3E7-4029-A615-C886A240FB15}">
  <ds:schemaRefs/>
</ds:datastoreItem>
</file>

<file path=customXml/itemProps12.xml><?xml version="1.0" encoding="utf-8"?>
<ds:datastoreItem xmlns:ds="http://schemas.openxmlformats.org/officeDocument/2006/customXml" ds:itemID="{72A5813A-899F-481F-846A-041589779FD7}">
  <ds:schemaRefs/>
</ds:datastoreItem>
</file>

<file path=customXml/itemProps13.xml><?xml version="1.0" encoding="utf-8"?>
<ds:datastoreItem xmlns:ds="http://schemas.openxmlformats.org/officeDocument/2006/customXml" ds:itemID="{55620A9F-3728-4745-A6D0-0A43F379D0FD}">
  <ds:schemaRefs/>
</ds:datastoreItem>
</file>

<file path=customXml/itemProps14.xml><?xml version="1.0" encoding="utf-8"?>
<ds:datastoreItem xmlns:ds="http://schemas.openxmlformats.org/officeDocument/2006/customXml" ds:itemID="{81B1FD94-525E-4A3A-B05E-EC7AAC0DE975}">
  <ds:schemaRefs/>
</ds:datastoreItem>
</file>

<file path=customXml/itemProps15.xml><?xml version="1.0" encoding="utf-8"?>
<ds:datastoreItem xmlns:ds="http://schemas.openxmlformats.org/officeDocument/2006/customXml" ds:itemID="{492FE720-8ED6-4509-A14F-9449E9D2CCFA}">
  <ds:schemaRefs/>
</ds:datastoreItem>
</file>

<file path=customXml/itemProps16.xml><?xml version="1.0" encoding="utf-8"?>
<ds:datastoreItem xmlns:ds="http://schemas.openxmlformats.org/officeDocument/2006/customXml" ds:itemID="{0483F80F-583E-4460-BF81-72848057DAAF}">
  <ds:schemaRefs/>
</ds:datastoreItem>
</file>

<file path=customXml/itemProps17.xml><?xml version="1.0" encoding="utf-8"?>
<ds:datastoreItem xmlns:ds="http://schemas.openxmlformats.org/officeDocument/2006/customXml" ds:itemID="{34C1C4AF-8580-4F2A-94AA-EF4109BE7508}">
  <ds:schemaRefs/>
</ds:datastoreItem>
</file>

<file path=customXml/itemProps18.xml><?xml version="1.0" encoding="utf-8"?>
<ds:datastoreItem xmlns:ds="http://schemas.openxmlformats.org/officeDocument/2006/customXml" ds:itemID="{8B7F947F-1D0F-488B-A6D3-D0B94DE3658D}">
  <ds:schemaRefs/>
</ds:datastoreItem>
</file>

<file path=customXml/itemProps19.xml><?xml version="1.0" encoding="utf-8"?>
<ds:datastoreItem xmlns:ds="http://schemas.openxmlformats.org/officeDocument/2006/customXml" ds:itemID="{2A72F7BC-7D11-4E63-A67E-982C7A9F7957}">
  <ds:schemaRefs/>
</ds:datastoreItem>
</file>

<file path=customXml/itemProps2.xml><?xml version="1.0" encoding="utf-8"?>
<ds:datastoreItem xmlns:ds="http://schemas.openxmlformats.org/officeDocument/2006/customXml" ds:itemID="{50DB6D07-A05A-4EE5-A08C-144EB97BAAFD}">
  <ds:schemaRefs/>
</ds:datastoreItem>
</file>

<file path=customXml/itemProps20.xml><?xml version="1.0" encoding="utf-8"?>
<ds:datastoreItem xmlns:ds="http://schemas.openxmlformats.org/officeDocument/2006/customXml" ds:itemID="{D76CE06B-4272-45A9-A34A-828C885C2CCA}">
  <ds:schemaRefs/>
</ds:datastoreItem>
</file>

<file path=customXml/itemProps21.xml><?xml version="1.0" encoding="utf-8"?>
<ds:datastoreItem xmlns:ds="http://schemas.openxmlformats.org/officeDocument/2006/customXml" ds:itemID="{ABCCA459-7A01-4B35-A93B-2B04F4FA67A6}">
  <ds:schemaRefs/>
</ds:datastoreItem>
</file>

<file path=customXml/itemProps22.xml><?xml version="1.0" encoding="utf-8"?>
<ds:datastoreItem xmlns:ds="http://schemas.openxmlformats.org/officeDocument/2006/customXml" ds:itemID="{A5211637-BEE7-4AAE-A4E7-A8EE3F203F81}">
  <ds:schemaRefs/>
</ds:datastoreItem>
</file>

<file path=customXml/itemProps23.xml><?xml version="1.0" encoding="utf-8"?>
<ds:datastoreItem xmlns:ds="http://schemas.openxmlformats.org/officeDocument/2006/customXml" ds:itemID="{121BCAE9-E3A0-4AB2-A15F-25690B7776CD}">
  <ds:schemaRefs/>
</ds:datastoreItem>
</file>

<file path=customXml/itemProps24.xml><?xml version="1.0" encoding="utf-8"?>
<ds:datastoreItem xmlns:ds="http://schemas.openxmlformats.org/officeDocument/2006/customXml" ds:itemID="{628DA296-F194-455D-A718-897D996BF079}">
  <ds:schemaRefs/>
</ds:datastoreItem>
</file>

<file path=customXml/itemProps25.xml><?xml version="1.0" encoding="utf-8"?>
<ds:datastoreItem xmlns:ds="http://schemas.openxmlformats.org/officeDocument/2006/customXml" ds:itemID="{58616308-E396-4D2D-B087-311554B50B0E}">
  <ds:schemaRefs/>
</ds:datastoreItem>
</file>

<file path=customXml/itemProps26.xml><?xml version="1.0" encoding="utf-8"?>
<ds:datastoreItem xmlns:ds="http://schemas.openxmlformats.org/officeDocument/2006/customXml" ds:itemID="{1164C3D0-DD16-47A5-88C5-B4955573E6C2}">
  <ds:schemaRefs/>
</ds:datastoreItem>
</file>

<file path=customXml/itemProps27.xml><?xml version="1.0" encoding="utf-8"?>
<ds:datastoreItem xmlns:ds="http://schemas.openxmlformats.org/officeDocument/2006/customXml" ds:itemID="{85D84F14-AD59-4EAC-B0E5-FF298D69E551}">
  <ds:schemaRefs/>
</ds:datastoreItem>
</file>

<file path=customXml/itemProps28.xml><?xml version="1.0" encoding="utf-8"?>
<ds:datastoreItem xmlns:ds="http://schemas.openxmlformats.org/officeDocument/2006/customXml" ds:itemID="{7B96BF7A-F112-4308-A6A9-141F8A873328}">
  <ds:schemaRefs/>
</ds:datastoreItem>
</file>

<file path=customXml/itemProps29.xml><?xml version="1.0" encoding="utf-8"?>
<ds:datastoreItem xmlns:ds="http://schemas.openxmlformats.org/officeDocument/2006/customXml" ds:itemID="{5B29B696-7354-412C-9B8E-ED20D22F6B23}">
  <ds:schemaRefs/>
</ds:datastoreItem>
</file>

<file path=customXml/itemProps3.xml><?xml version="1.0" encoding="utf-8"?>
<ds:datastoreItem xmlns:ds="http://schemas.openxmlformats.org/officeDocument/2006/customXml" ds:itemID="{585A0542-C184-4F25-83A3-10EFB1C37187}">
  <ds:schemaRefs/>
</ds:datastoreItem>
</file>

<file path=customXml/itemProps30.xml><?xml version="1.0" encoding="utf-8"?>
<ds:datastoreItem xmlns:ds="http://schemas.openxmlformats.org/officeDocument/2006/customXml" ds:itemID="{A7B0429F-A0FB-4245-977A-F4419E451F51}">
  <ds:schemaRefs/>
</ds:datastoreItem>
</file>

<file path=customXml/itemProps31.xml><?xml version="1.0" encoding="utf-8"?>
<ds:datastoreItem xmlns:ds="http://schemas.openxmlformats.org/officeDocument/2006/customXml" ds:itemID="{4979EEDB-CF4F-4308-8A3F-D037B8112413}">
  <ds:schemaRefs/>
</ds:datastoreItem>
</file>

<file path=customXml/itemProps32.xml><?xml version="1.0" encoding="utf-8"?>
<ds:datastoreItem xmlns:ds="http://schemas.openxmlformats.org/officeDocument/2006/customXml" ds:itemID="{2416B99F-189C-4092-8005-739B1344E878}">
  <ds:schemaRefs/>
</ds:datastoreItem>
</file>

<file path=customXml/itemProps33.xml><?xml version="1.0" encoding="utf-8"?>
<ds:datastoreItem xmlns:ds="http://schemas.openxmlformats.org/officeDocument/2006/customXml" ds:itemID="{D64383BD-F066-4821-9203-ADB2A2CA827B}">
  <ds:schemaRefs/>
</ds:datastoreItem>
</file>

<file path=customXml/itemProps34.xml><?xml version="1.0" encoding="utf-8"?>
<ds:datastoreItem xmlns:ds="http://schemas.openxmlformats.org/officeDocument/2006/customXml" ds:itemID="{2A307FDB-4712-4EC8-ADFB-700A8DF1B024}">
  <ds:schemaRefs/>
</ds:datastoreItem>
</file>

<file path=customXml/itemProps4.xml><?xml version="1.0" encoding="utf-8"?>
<ds:datastoreItem xmlns:ds="http://schemas.openxmlformats.org/officeDocument/2006/customXml" ds:itemID="{F1F8A854-6FE1-4730-9C81-FA6447487AEB}">
  <ds:schemaRefs/>
</ds:datastoreItem>
</file>

<file path=customXml/itemProps5.xml><?xml version="1.0" encoding="utf-8"?>
<ds:datastoreItem xmlns:ds="http://schemas.openxmlformats.org/officeDocument/2006/customXml" ds:itemID="{86B4D558-0216-4560-949B-1BF6BC2EABFA}">
  <ds:schemaRefs/>
</ds:datastoreItem>
</file>

<file path=customXml/itemProps6.xml><?xml version="1.0" encoding="utf-8"?>
<ds:datastoreItem xmlns:ds="http://schemas.openxmlformats.org/officeDocument/2006/customXml" ds:itemID="{ACB6C6A2-C7CB-4E86-97D8-D1DC372FA386}">
  <ds:schemaRefs/>
</ds:datastoreItem>
</file>

<file path=customXml/itemProps7.xml><?xml version="1.0" encoding="utf-8"?>
<ds:datastoreItem xmlns:ds="http://schemas.openxmlformats.org/officeDocument/2006/customXml" ds:itemID="{00FD0154-AA34-4967-89A0-7880CA8B26C1}">
  <ds:schemaRefs/>
</ds:datastoreItem>
</file>

<file path=customXml/itemProps8.xml><?xml version="1.0" encoding="utf-8"?>
<ds:datastoreItem xmlns:ds="http://schemas.openxmlformats.org/officeDocument/2006/customXml" ds:itemID="{A21E89D4-F487-4C26-905C-EE6B6998C9D1}">
  <ds:schemaRefs/>
</ds:datastoreItem>
</file>

<file path=customXml/itemProps9.xml><?xml version="1.0" encoding="utf-8"?>
<ds:datastoreItem xmlns:ds="http://schemas.openxmlformats.org/officeDocument/2006/customXml" ds:itemID="{C30266FA-EE05-41FD-B82E-D1E75DF525DB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 DTU Template</Template>
  <TotalTime>12424</TotalTime>
  <Words>665</Words>
  <Application>Microsoft Office PowerPoint</Application>
  <PresentationFormat>Custom</PresentationFormat>
  <Paragraphs>106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Verdana</vt:lpstr>
      <vt:lpstr>Arial</vt:lpstr>
      <vt:lpstr>Blank</vt:lpstr>
      <vt:lpstr>Decoding Cell Behavior in Bioreactors: Deep Learning &amp; Latent Space Insights</vt:lpstr>
      <vt:lpstr>Introduction</vt:lpstr>
      <vt:lpstr>Introduction</vt:lpstr>
      <vt:lpstr>Overview of Approach</vt:lpstr>
      <vt:lpstr>Autoencoder Architecture</vt:lpstr>
      <vt:lpstr>Autoencoder Architecture</vt:lpstr>
      <vt:lpstr>Latent Space: Perturbation Analysis </vt:lpstr>
      <vt:lpstr>Latent Space: Perturbation Analysis </vt:lpstr>
      <vt:lpstr>Clustering: Investigative Approach </vt:lpstr>
      <vt:lpstr>Clustering </vt:lpstr>
      <vt:lpstr>SHAP Feature Importance</vt:lpstr>
      <vt:lpstr>What’s Next</vt:lpstr>
      <vt:lpstr>PowerPoint Presentation</vt:lpstr>
    </vt:vector>
  </TitlesOfParts>
  <Company>DTU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DTU</dc:creator>
  <cp:lastModifiedBy>Elysia Livia Gao</cp:lastModifiedBy>
  <cp:revision>300</cp:revision>
  <cp:lastPrinted>2022-11-28T12:49:44Z</cp:lastPrinted>
  <dcterms:created xsi:type="dcterms:W3CDTF">2017-07-31T08:31:56Z</dcterms:created>
  <dcterms:modified xsi:type="dcterms:W3CDTF">2024-06-10T05:32:50Z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IsCodeFreeTemplate">
    <vt:lpwstr>True</vt:lpwstr>
  </property>
  <property fmtid="{D5CDD505-2E9C-101B-9397-08002B2CF9AE}" pid="3" name="TemplafyTenantId">
    <vt:lpwstr>dtu</vt:lpwstr>
  </property>
  <property fmtid="{D5CDD505-2E9C-101B-9397-08002B2CF9AE}" pid="4" name="TemplafyTemplateId">
    <vt:lpwstr>636806498806910458</vt:lpwstr>
  </property>
  <property fmtid="{D5CDD505-2E9C-101B-9397-08002B2CF9AE}" pid="5" name="TemplafyUserProfileId">
    <vt:lpwstr>637789586443579571</vt:lpwstr>
  </property>
  <property fmtid="{D5CDD505-2E9C-101B-9397-08002B2CF9AE}" pid="6" name="TemplafyLanguageCode">
    <vt:lpwstr>en-GB</vt:lpwstr>
  </property>
</Properties>
</file>

<file path=docProps/thumbnail.jpeg>
</file>